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4" r:id="rId3"/>
    <p:sldId id="282" r:id="rId4"/>
    <p:sldId id="283" r:id="rId5"/>
    <p:sldId id="284" r:id="rId6"/>
    <p:sldId id="258" r:id="rId7"/>
    <p:sldId id="274" r:id="rId8"/>
    <p:sldId id="265" r:id="rId9"/>
    <p:sldId id="266" r:id="rId10"/>
    <p:sldId id="259" r:id="rId11"/>
    <p:sldId id="260" r:id="rId12"/>
    <p:sldId id="271" r:id="rId13"/>
    <p:sldId id="280" r:id="rId14"/>
    <p:sldId id="261" r:id="rId15"/>
    <p:sldId id="268" r:id="rId16"/>
    <p:sldId id="267" r:id="rId17"/>
    <p:sldId id="262" r:id="rId18"/>
    <p:sldId id="270" r:id="rId19"/>
    <p:sldId id="276" r:id="rId20"/>
    <p:sldId id="277" r:id="rId21"/>
    <p:sldId id="278" r:id="rId22"/>
    <p:sldId id="273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5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93906"/>
            <a:ext cx="8382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force is needed to keep a 5 kg mass moving at a constant velocity of 10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?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Calculate the force needed to accelerate a 8 kg mass at 2 ms</a:t>
            </a:r>
            <a:r>
              <a:rPr lang="en-NZ" sz="3600" baseline="30000" dirty="0" smtClean="0">
                <a:solidFill>
                  <a:schemeClr val="bg1"/>
                </a:solidFill>
              </a:rPr>
              <a:t>-2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Calculate the acceleration of the mass shown below.</a:t>
            </a:r>
            <a:endParaRPr lang="en-NZ" sz="3600" dirty="0" smtClean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114801"/>
            <a:ext cx="5257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1534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b="1" dirty="0" smtClean="0">
                <a:solidFill>
                  <a:srgbClr val="FFFF00"/>
                </a:solidFill>
                <a:latin typeface="+mj-lt"/>
              </a:rPr>
              <a:t>Force </a:t>
            </a:r>
          </a:p>
          <a:p>
            <a:pPr algn="ctr"/>
            <a:r>
              <a:rPr lang="en-NZ" sz="8000" b="1" dirty="0" smtClean="0">
                <a:solidFill>
                  <a:srgbClr val="FFFF00"/>
                </a:solidFill>
                <a:latin typeface="+mj-lt"/>
                <a:cs typeface="Arial"/>
              </a:rPr>
              <a:t>♥ </a:t>
            </a:r>
          </a:p>
          <a:p>
            <a:pPr algn="ctr"/>
            <a:r>
              <a:rPr lang="en-NZ" sz="8000" b="1" dirty="0" smtClean="0">
                <a:solidFill>
                  <a:srgbClr val="FFFF00"/>
                </a:solidFill>
                <a:latin typeface="+mj-lt"/>
                <a:cs typeface="Arial"/>
              </a:rPr>
              <a:t>Acceleration</a:t>
            </a:r>
            <a:endParaRPr lang="en-NZ" sz="8000" b="1" dirty="0" smtClean="0">
              <a:solidFill>
                <a:srgbClr val="FFFF00"/>
              </a:solidFill>
              <a:latin typeface="+mj-lt"/>
            </a:endParaRPr>
          </a:p>
          <a:p>
            <a:pPr algn="ctr"/>
            <a:endParaRPr lang="en-NZ" sz="5400" dirty="0" smtClean="0">
              <a:solidFill>
                <a:srgbClr val="FFFF00"/>
              </a:solidFill>
              <a:latin typeface="+mj-lt"/>
            </a:endParaRPr>
          </a:p>
          <a:p>
            <a:pPr algn="ctr"/>
            <a:r>
              <a:rPr lang="en-NZ" sz="5400" dirty="0" smtClean="0">
                <a:solidFill>
                  <a:schemeClr val="bg1"/>
                </a:solidFill>
                <a:latin typeface="+mj-lt"/>
              </a:rPr>
              <a:t>Force causes acceleration</a:t>
            </a:r>
            <a:endParaRPr lang="en-NZ" sz="5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305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bg1"/>
                </a:solidFill>
              </a:rPr>
              <a:t>But how come Frankie is not moving or accelerating?</a:t>
            </a:r>
          </a:p>
          <a:p>
            <a:endParaRPr lang="en-NZ" sz="4800" dirty="0" smtClean="0">
              <a:solidFill>
                <a:schemeClr val="bg1"/>
              </a:solidFill>
            </a:endParaRPr>
          </a:p>
          <a:p>
            <a:r>
              <a:rPr lang="en-NZ" sz="4800" dirty="0" smtClean="0">
                <a:solidFill>
                  <a:srgbClr val="FFFF00"/>
                </a:solidFill>
              </a:rPr>
              <a:t>Because the “Net Force” is zero.</a:t>
            </a:r>
          </a:p>
          <a:p>
            <a:r>
              <a:rPr lang="en-NZ" sz="4800" dirty="0" smtClean="0">
                <a:solidFill>
                  <a:schemeClr val="bg1"/>
                </a:solidFill>
              </a:rPr>
              <a:t>Net force = the sum of all forces</a:t>
            </a:r>
          </a:p>
          <a:p>
            <a:endParaRPr lang="en-NZ" sz="48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Note: </a:t>
            </a:r>
            <a:r>
              <a:rPr lang="en-NZ" sz="4400" dirty="0" smtClean="0">
                <a:solidFill>
                  <a:srgbClr val="FFFF00"/>
                </a:solidFill>
              </a:rPr>
              <a:t>Net force</a:t>
            </a:r>
            <a:r>
              <a:rPr lang="en-NZ" sz="4400" dirty="0" smtClean="0">
                <a:solidFill>
                  <a:schemeClr val="bg1"/>
                </a:solidFill>
              </a:rPr>
              <a:t> is also known as </a:t>
            </a:r>
            <a:r>
              <a:rPr lang="en-NZ" sz="4400" dirty="0" smtClean="0">
                <a:solidFill>
                  <a:srgbClr val="FFFF00"/>
                </a:solidFill>
              </a:rPr>
              <a:t>Resultant force </a:t>
            </a:r>
            <a:r>
              <a:rPr lang="en-NZ" sz="4400" dirty="0" smtClean="0">
                <a:solidFill>
                  <a:schemeClr val="bg1"/>
                </a:solidFill>
              </a:rPr>
              <a:t>or </a:t>
            </a:r>
            <a:r>
              <a:rPr lang="en-NZ" sz="4400" dirty="0" smtClean="0">
                <a:solidFill>
                  <a:srgbClr val="FFFF00"/>
                </a:solidFill>
              </a:rPr>
              <a:t>Total force</a:t>
            </a:r>
            <a:r>
              <a:rPr lang="en-NZ" sz="4400" dirty="0" smtClean="0">
                <a:solidFill>
                  <a:schemeClr val="bg1"/>
                </a:solidFill>
              </a:rPr>
              <a:t>.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762000" y="2362200"/>
            <a:ext cx="26670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4153694" y="3466306"/>
            <a:ext cx="9906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00200" y="1578114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10N</a:t>
            </a:r>
            <a:endParaRPr lang="en-NZ" sz="4000" b="1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4152106" y="1257300"/>
            <a:ext cx="99139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9600" y="4340185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600" dirty="0" smtClean="0"/>
              <a:t>Sketch </a:t>
            </a:r>
            <a:r>
              <a:rPr lang="en-NZ" sz="3600" b="1" dirty="0" smtClean="0"/>
              <a:t>labelled</a:t>
            </a:r>
            <a:r>
              <a:rPr lang="en-NZ" sz="3600" dirty="0" smtClean="0"/>
              <a:t> vector diagrams to show the net force being applied to the </a:t>
            </a:r>
            <a:r>
              <a:rPr lang="en-NZ" sz="3600" smtClean="0"/>
              <a:t>box.</a:t>
            </a:r>
            <a:endParaRPr lang="en-NZ" sz="3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752600"/>
            <a:ext cx="2286000" cy="119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Arrow Connector 15"/>
          <p:cNvCxnSpPr/>
          <p:nvPr/>
        </p:nvCxnSpPr>
        <p:spPr>
          <a:xfrm rot="10800000">
            <a:off x="5715000" y="2362200"/>
            <a:ext cx="26670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29400" y="1578114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10N</a:t>
            </a:r>
            <a:endParaRPr lang="en-NZ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24400" y="28956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3N</a:t>
            </a:r>
            <a:endParaRPr lang="en-NZ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24400" y="9906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3N</a:t>
            </a:r>
            <a:endParaRPr lang="en-NZ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38600" y="1973759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Box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457200" y="2362200"/>
            <a:ext cx="21336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3277394" y="3428206"/>
            <a:ext cx="9144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66800" y="16764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5N</a:t>
            </a:r>
            <a:endParaRPr lang="en-NZ" sz="4000" b="1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124200" y="1143000"/>
            <a:ext cx="121999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09600" y="4340185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/>
              <a:t>Sketch a </a:t>
            </a:r>
            <a:r>
              <a:rPr lang="en-NZ" sz="4000" b="1" dirty="0" smtClean="0"/>
              <a:t>labelled</a:t>
            </a:r>
            <a:r>
              <a:rPr lang="en-NZ" sz="4000" dirty="0" smtClean="0"/>
              <a:t> vector diagrams to show the net force being applied to the box.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52600"/>
            <a:ext cx="2286000" cy="119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Arrow Connector 15"/>
          <p:cNvCxnSpPr/>
          <p:nvPr/>
        </p:nvCxnSpPr>
        <p:spPr>
          <a:xfrm rot="10800000">
            <a:off x="4876800" y="2362200"/>
            <a:ext cx="39624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477000" y="1654314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10N</a:t>
            </a:r>
            <a:endParaRPr lang="en-NZ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810000" y="3254514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2N</a:t>
            </a:r>
            <a:endParaRPr lang="en-NZ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0" y="8382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3N</a:t>
            </a:r>
            <a:endParaRPr lang="en-NZ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200400" y="1973759"/>
            <a:ext cx="152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Box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09600"/>
            <a:ext cx="8153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Net force</a:t>
            </a:r>
            <a:r>
              <a:rPr lang="en-NZ" sz="4000" dirty="0" smtClean="0">
                <a:solidFill>
                  <a:schemeClr val="bg1"/>
                </a:solidFill>
              </a:rPr>
              <a:t> = </a:t>
            </a:r>
            <a:r>
              <a:rPr lang="en-NZ" sz="4000" i="1" dirty="0" smtClean="0">
                <a:solidFill>
                  <a:schemeClr val="bg1"/>
                </a:solidFill>
              </a:rPr>
              <a:t>the sum of all forces</a:t>
            </a:r>
            <a:r>
              <a:rPr lang="en-NZ" sz="4000" dirty="0" smtClean="0">
                <a:solidFill>
                  <a:schemeClr val="bg1"/>
                </a:solidFill>
              </a:rPr>
              <a:t>, also called </a:t>
            </a:r>
            <a:r>
              <a:rPr lang="en-NZ" sz="4000" u="sng" dirty="0" smtClean="0">
                <a:solidFill>
                  <a:srgbClr val="FFFF00"/>
                </a:solidFill>
              </a:rPr>
              <a:t>resultant force</a:t>
            </a:r>
            <a:r>
              <a:rPr lang="en-NZ" sz="4000" dirty="0" smtClean="0">
                <a:solidFill>
                  <a:srgbClr val="FFFF00"/>
                </a:solidFill>
              </a:rPr>
              <a:t> </a:t>
            </a:r>
            <a:r>
              <a:rPr lang="en-NZ" sz="4000" dirty="0" smtClean="0">
                <a:solidFill>
                  <a:schemeClr val="bg1"/>
                </a:solidFill>
              </a:rPr>
              <a:t>or </a:t>
            </a:r>
            <a:r>
              <a:rPr lang="en-NZ" sz="4000" u="sng" dirty="0" smtClean="0">
                <a:solidFill>
                  <a:srgbClr val="FFFF00"/>
                </a:solidFill>
              </a:rPr>
              <a:t>total force</a:t>
            </a:r>
            <a:r>
              <a:rPr lang="en-NZ" sz="4000" dirty="0" smtClean="0">
                <a:solidFill>
                  <a:schemeClr val="bg1"/>
                </a:solidFill>
              </a:rPr>
              <a:t>.</a:t>
            </a:r>
          </a:p>
          <a:p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4800" b="1" u="sng" dirty="0" smtClean="0">
                <a:solidFill>
                  <a:schemeClr val="bg1"/>
                </a:solidFill>
              </a:rPr>
              <a:t>Newton’s 1</a:t>
            </a:r>
            <a:r>
              <a:rPr lang="en-NZ" sz="4800" b="1" u="sng" baseline="30000" dirty="0" smtClean="0">
                <a:solidFill>
                  <a:schemeClr val="bg1"/>
                </a:solidFill>
              </a:rPr>
              <a:t>st</a:t>
            </a:r>
            <a:r>
              <a:rPr lang="en-NZ" sz="4800" b="1" u="sng" dirty="0" smtClean="0">
                <a:solidFill>
                  <a:schemeClr val="bg1"/>
                </a:solidFill>
              </a:rPr>
              <a:t> Law:</a:t>
            </a:r>
          </a:p>
          <a:p>
            <a:r>
              <a:rPr lang="en-NZ" sz="4000" dirty="0" smtClean="0">
                <a:solidFill>
                  <a:schemeClr val="bg1"/>
                </a:solidFill>
              </a:rPr>
              <a:t>If the net force on an object is zero, the acceleration will be zero. </a:t>
            </a:r>
          </a:p>
          <a:p>
            <a:r>
              <a:rPr lang="en-NZ" sz="4000" dirty="0" smtClean="0">
                <a:solidFill>
                  <a:schemeClr val="bg1"/>
                </a:solidFill>
              </a:rPr>
              <a:t>Zero acceleration means the velocity of the object is constant.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91380"/>
            <a:ext cx="84582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u="sng" dirty="0" smtClean="0">
                <a:solidFill>
                  <a:schemeClr val="bg1"/>
                </a:solidFill>
              </a:rPr>
              <a:t>Newton’s 2</a:t>
            </a:r>
            <a:r>
              <a:rPr lang="en-NZ" sz="4800" b="1" u="sng" baseline="30000" dirty="0" smtClean="0">
                <a:solidFill>
                  <a:schemeClr val="bg1"/>
                </a:solidFill>
              </a:rPr>
              <a:t>nd</a:t>
            </a:r>
            <a:r>
              <a:rPr lang="en-NZ" sz="4800" b="1" u="sng" dirty="0" smtClean="0">
                <a:solidFill>
                  <a:schemeClr val="bg1"/>
                </a:solidFill>
              </a:rPr>
              <a:t> Law:</a:t>
            </a:r>
          </a:p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If the net force on an object is NOT zero, the acceleration will NOT be zero. </a:t>
            </a:r>
          </a:p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The relationship between </a:t>
            </a:r>
            <a:r>
              <a:rPr lang="en-NZ" sz="4000" i="1" dirty="0" err="1" smtClean="0">
                <a:solidFill>
                  <a:srgbClr val="FFFF00"/>
                </a:solidFill>
              </a:rPr>
              <a:t>F</a:t>
            </a:r>
            <a:r>
              <a:rPr lang="en-NZ" sz="4000" i="1" baseline="-25000" dirty="0" err="1" smtClean="0">
                <a:solidFill>
                  <a:srgbClr val="FFFF00"/>
                </a:solidFill>
              </a:rPr>
              <a:t>net</a:t>
            </a:r>
            <a:r>
              <a:rPr lang="en-NZ" sz="4000" dirty="0" smtClean="0">
                <a:solidFill>
                  <a:schemeClr val="bg1"/>
                </a:solidFill>
              </a:rPr>
              <a:t> and the </a:t>
            </a:r>
            <a:r>
              <a:rPr lang="en-NZ" sz="4000" i="1" dirty="0" smtClean="0">
                <a:solidFill>
                  <a:srgbClr val="FFFF00"/>
                </a:solidFill>
              </a:rPr>
              <a:t>acceleration</a:t>
            </a:r>
            <a:r>
              <a:rPr lang="en-NZ" sz="4000" dirty="0" smtClean="0">
                <a:solidFill>
                  <a:schemeClr val="bg1"/>
                </a:solidFill>
              </a:rPr>
              <a:t> is:</a:t>
            </a:r>
          </a:p>
          <a:p>
            <a:pPr algn="ctr">
              <a:spcBef>
                <a:spcPts val="1200"/>
              </a:spcBef>
              <a:spcAft>
                <a:spcPts val="2400"/>
              </a:spcAft>
            </a:pPr>
            <a:r>
              <a:rPr lang="en-NZ" sz="6600" i="1" dirty="0" err="1" smtClean="0">
                <a:solidFill>
                  <a:schemeClr val="bg1"/>
                </a:solidFill>
              </a:rPr>
              <a:t>F</a:t>
            </a:r>
            <a:r>
              <a:rPr lang="en-NZ" sz="6600" i="1" baseline="-25000" dirty="0" err="1" smtClean="0">
                <a:solidFill>
                  <a:schemeClr val="bg1"/>
                </a:solidFill>
              </a:rPr>
              <a:t>net</a:t>
            </a:r>
            <a:r>
              <a:rPr lang="en-NZ" sz="6600" i="1" dirty="0" smtClean="0">
                <a:solidFill>
                  <a:schemeClr val="bg1"/>
                </a:solidFill>
              </a:rPr>
              <a:t> = ma  </a:t>
            </a:r>
            <a:r>
              <a:rPr lang="en-NZ" sz="5400" i="1" dirty="0" smtClean="0">
                <a:solidFill>
                  <a:schemeClr val="bg1"/>
                </a:solidFill>
              </a:rPr>
              <a:t>    </a:t>
            </a:r>
            <a:r>
              <a:rPr lang="en-NZ" sz="4000" i="1" dirty="0" smtClean="0">
                <a:solidFill>
                  <a:schemeClr val="bg1"/>
                </a:solidFill>
              </a:rPr>
              <a:t>(m = </a:t>
            </a:r>
            <a:r>
              <a:rPr lang="en-NZ" sz="4000" i="1" dirty="0" smtClean="0">
                <a:solidFill>
                  <a:srgbClr val="FFFF00"/>
                </a:solidFill>
              </a:rPr>
              <a:t>mass</a:t>
            </a:r>
            <a:r>
              <a:rPr lang="en-NZ" sz="4000" i="1" dirty="0" smtClean="0">
                <a:solidFill>
                  <a:schemeClr val="bg1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Both </a:t>
            </a:r>
            <a:r>
              <a:rPr lang="en-NZ" sz="4000" i="1" dirty="0" err="1" smtClean="0">
                <a:solidFill>
                  <a:srgbClr val="FFFF00"/>
                </a:solidFill>
              </a:rPr>
              <a:t>F</a:t>
            </a:r>
            <a:r>
              <a:rPr lang="en-NZ" sz="4000" i="1" baseline="-25000" dirty="0" err="1" smtClean="0">
                <a:solidFill>
                  <a:srgbClr val="FFFF00"/>
                </a:solidFill>
              </a:rPr>
              <a:t>net</a:t>
            </a:r>
            <a:r>
              <a:rPr lang="en-NZ" sz="4000" dirty="0" smtClean="0">
                <a:solidFill>
                  <a:schemeClr val="bg1"/>
                </a:solidFill>
              </a:rPr>
              <a:t> and </a:t>
            </a:r>
            <a:r>
              <a:rPr lang="en-NZ" sz="4000" i="1" dirty="0" smtClean="0">
                <a:solidFill>
                  <a:srgbClr val="FFFF00"/>
                </a:solidFill>
              </a:rPr>
              <a:t>a</a:t>
            </a:r>
            <a:r>
              <a:rPr lang="en-NZ" sz="4000" dirty="0" smtClean="0">
                <a:solidFill>
                  <a:schemeClr val="bg1"/>
                </a:solidFill>
              </a:rPr>
              <a:t> will always be in the same direction.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80010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tow truck pulls a car of mass 1250 kg with a force of 1500 N. The friction between the truck and the road is 600N.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Sketch a vector diagram to show the net force.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car’s acceleration.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Once the car starts moving, what would happen if the two truck pulls with a smaller force of only 600N?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0772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Q: What is your weight?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Q: What is your mass?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 algn="ctr"/>
            <a:r>
              <a:rPr lang="en-NZ" sz="4400" dirty="0" smtClean="0">
                <a:solidFill>
                  <a:schemeClr val="bg1"/>
                </a:solidFill>
              </a:rPr>
              <a:t>Weight = Mass</a:t>
            </a:r>
          </a:p>
          <a:p>
            <a:pPr algn="ctr"/>
            <a:r>
              <a:rPr lang="en-NZ" sz="4400" dirty="0" smtClean="0">
                <a:solidFill>
                  <a:schemeClr val="bg1"/>
                </a:solidFill>
              </a:rPr>
              <a:t>Weight is a type of force, measured in Newtons</a:t>
            </a:r>
          </a:p>
          <a:p>
            <a:pPr algn="ctr"/>
            <a:r>
              <a:rPr lang="en-NZ" sz="6000" dirty="0" err="1" smtClean="0">
                <a:solidFill>
                  <a:schemeClr val="bg1"/>
                </a:solidFill>
              </a:rPr>
              <a:t>F</a:t>
            </a:r>
            <a:r>
              <a:rPr lang="en-NZ" sz="6000" baseline="-25000" dirty="0" err="1" smtClean="0">
                <a:solidFill>
                  <a:schemeClr val="bg1"/>
                </a:solidFill>
              </a:rPr>
              <a:t>w</a:t>
            </a:r>
            <a:r>
              <a:rPr lang="en-NZ" sz="6000" dirty="0" smtClean="0">
                <a:solidFill>
                  <a:schemeClr val="bg1"/>
                </a:solidFill>
              </a:rPr>
              <a:t> = mg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g is the acceleration due to gravity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g = 9.8 ms</a:t>
            </a:r>
            <a:r>
              <a:rPr lang="en-NZ" sz="3600" baseline="30000" dirty="0" smtClean="0">
                <a:solidFill>
                  <a:schemeClr val="bg1"/>
                </a:solidFill>
              </a:rPr>
              <a:t>-2</a:t>
            </a:r>
            <a:r>
              <a:rPr lang="en-NZ" sz="3600" dirty="0" smtClean="0">
                <a:solidFill>
                  <a:schemeClr val="bg1"/>
                </a:solidFill>
              </a:rPr>
              <a:t>  everywhere on the surface of the Earth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743200" y="2133600"/>
            <a:ext cx="3657600" cy="3810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49759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Mr Chu’s “coin drop” theory</a:t>
            </a:r>
          </a:p>
        </p:txBody>
      </p:sp>
      <p:pic>
        <p:nvPicPr>
          <p:cNvPr id="3" name="Picture 4" descr="63C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38525" y="1524000"/>
            <a:ext cx="430547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1828800"/>
            <a:ext cx="37338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Question: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Should Mr Chu be charged of an attempted manslaughter?</a:t>
            </a:r>
            <a:endParaRPr lang="en-NZ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83058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parachutist of mass 100 kg (including parachute) jumps from a great height. After a few seconds she reaches a terminal velocity of 50 ms</a:t>
            </a:r>
            <a:r>
              <a:rPr lang="en-NZ" sz="4000" baseline="30000" dirty="0" smtClean="0">
                <a:solidFill>
                  <a:schemeClr val="bg1"/>
                </a:solidFill>
              </a:rPr>
              <a:t>-1</a:t>
            </a:r>
            <a:r>
              <a:rPr lang="en-NZ" sz="40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>
                <a:solidFill>
                  <a:schemeClr val="bg1"/>
                </a:solidFill>
              </a:rPr>
              <a:t>What is the parachutist’s total weight?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>
                <a:solidFill>
                  <a:schemeClr val="bg1"/>
                </a:solidFill>
              </a:rPr>
              <a:t>What is the force of air resistance on her at terminal velocity?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>
            <a:off x="685800" y="1150342"/>
            <a:ext cx="46482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5449094" y="1942306"/>
            <a:ext cx="20574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828800" y="2209800"/>
            <a:ext cx="2133600" cy="6858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90800" y="1524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u="sng" dirty="0" smtClean="0"/>
              <a:t>A</a:t>
            </a:r>
            <a:endParaRPr lang="en-NZ" sz="5400" b="1" u="sng" dirty="0"/>
          </a:p>
        </p:txBody>
      </p:sp>
      <p:sp>
        <p:nvSpPr>
          <p:cNvPr id="24" name="Rectangle 23"/>
          <p:cNvSpPr/>
          <p:nvPr/>
        </p:nvSpPr>
        <p:spPr>
          <a:xfrm>
            <a:off x="7924800" y="1295400"/>
            <a:ext cx="5517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5400" b="1" u="sng" dirty="0" smtClean="0"/>
              <a:t>C</a:t>
            </a:r>
            <a:endParaRPr lang="en-NZ" sz="5400" b="1" u="sng" dirty="0"/>
          </a:p>
        </p:txBody>
      </p:sp>
      <p:sp>
        <p:nvSpPr>
          <p:cNvPr id="26" name="Rectangle 25"/>
          <p:cNvSpPr/>
          <p:nvPr/>
        </p:nvSpPr>
        <p:spPr>
          <a:xfrm>
            <a:off x="6514007" y="1295400"/>
            <a:ext cx="5725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5400" b="1" u="sng" dirty="0" smtClean="0"/>
              <a:t>B</a:t>
            </a:r>
            <a:endParaRPr lang="en-NZ" sz="5400" b="1" u="sng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6820694" y="1942306"/>
            <a:ext cx="20574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819400" y="1524000"/>
            <a:ext cx="6206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5400" b="1" u="sng" dirty="0" smtClean="0"/>
              <a:t>D</a:t>
            </a:r>
            <a:endParaRPr lang="en-NZ" sz="5400" b="1" u="sng" dirty="0"/>
          </a:p>
        </p:txBody>
      </p:sp>
      <p:sp>
        <p:nvSpPr>
          <p:cNvPr id="34" name="TextBox 33"/>
          <p:cNvSpPr txBox="1"/>
          <p:nvPr/>
        </p:nvSpPr>
        <p:spPr>
          <a:xfrm>
            <a:off x="609600" y="3136136"/>
            <a:ext cx="80772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600" dirty="0" smtClean="0"/>
              <a:t>Sketch </a:t>
            </a:r>
            <a:r>
              <a:rPr lang="en-NZ" sz="3600" b="1" dirty="0" smtClean="0"/>
              <a:t>labelled</a:t>
            </a:r>
            <a:r>
              <a:rPr lang="en-NZ" sz="3600" dirty="0" smtClean="0"/>
              <a:t> vector diagrams to show: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4000" b="1" u="sng" dirty="0" smtClean="0"/>
              <a:t>A</a:t>
            </a:r>
            <a:r>
              <a:rPr lang="en-NZ" sz="4000" b="1" dirty="0" smtClean="0"/>
              <a:t> + </a:t>
            </a:r>
            <a:r>
              <a:rPr lang="en-NZ" sz="4000" b="1" u="sng" dirty="0" smtClean="0"/>
              <a:t>B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4000" b="1" u="sng" dirty="0" smtClean="0"/>
              <a:t>B</a:t>
            </a:r>
            <a:r>
              <a:rPr lang="en-NZ" sz="4000" b="1" dirty="0" smtClean="0"/>
              <a:t> + </a:t>
            </a:r>
            <a:r>
              <a:rPr lang="en-NZ" sz="4000" b="1" u="sng" dirty="0" smtClean="0"/>
              <a:t>A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4000" b="1" u="sng" dirty="0" smtClean="0"/>
              <a:t>B</a:t>
            </a:r>
            <a:r>
              <a:rPr lang="en-NZ" sz="4000" b="1" dirty="0" smtClean="0"/>
              <a:t> + </a:t>
            </a:r>
            <a:r>
              <a:rPr lang="en-NZ" sz="4000" b="1" u="sng" dirty="0" smtClean="0"/>
              <a:t>D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4000" b="1" u="sng" dirty="0" smtClean="0"/>
              <a:t>B</a:t>
            </a:r>
            <a:r>
              <a:rPr lang="en-NZ" sz="4000" b="1" dirty="0" smtClean="0"/>
              <a:t> + </a:t>
            </a:r>
            <a:r>
              <a:rPr lang="en-NZ" sz="4000" b="1" u="sng" dirty="0" smtClean="0"/>
              <a:t>C</a:t>
            </a:r>
            <a:endParaRPr lang="en-NZ" sz="4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72271"/>
            <a:ext cx="82296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The parachutist now pulls her ripcord and as her parachute unfurls she slows to a steady speed of 5.0 ms</a:t>
            </a:r>
            <a:r>
              <a:rPr lang="en-NZ" sz="4000" baseline="30000" dirty="0" smtClean="0">
                <a:solidFill>
                  <a:schemeClr val="bg1"/>
                </a:solidFill>
              </a:rPr>
              <a:t>-1</a:t>
            </a:r>
            <a:r>
              <a:rPr lang="en-NZ" sz="4000" dirty="0" smtClean="0">
                <a:solidFill>
                  <a:schemeClr val="bg1"/>
                </a:solidFill>
              </a:rPr>
              <a:t> in 2.0 seconds.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4000" dirty="0" smtClean="0">
                <a:solidFill>
                  <a:schemeClr val="bg1"/>
                </a:solidFill>
              </a:rPr>
              <a:t>Calculate the acceleration over the 2 seconds.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4000" dirty="0" smtClean="0">
                <a:solidFill>
                  <a:schemeClr val="bg1"/>
                </a:solidFill>
              </a:rPr>
              <a:t>Calculate the net force acting on her over the 2 seconds.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4000" dirty="0" smtClean="0">
                <a:solidFill>
                  <a:schemeClr val="bg1"/>
                </a:solidFill>
              </a:rPr>
              <a:t>What is the force of air resistance now?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80772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0"/>
              </a:spcAft>
            </a:pPr>
            <a:r>
              <a:rPr lang="en-NZ" sz="5400" dirty="0" smtClean="0">
                <a:solidFill>
                  <a:schemeClr val="bg1"/>
                </a:solidFill>
              </a:rPr>
              <a:t>What if there was no air resistance?</a:t>
            </a:r>
          </a:p>
          <a:p>
            <a:pPr algn="ctr">
              <a:spcAft>
                <a:spcPts val="3000"/>
              </a:spcAft>
            </a:pPr>
            <a:r>
              <a:rPr lang="en-NZ" sz="5400" dirty="0" smtClean="0">
                <a:solidFill>
                  <a:schemeClr val="bg1"/>
                </a:solidFill>
              </a:rPr>
              <a:t>Free fall = unlimited speed?</a:t>
            </a:r>
            <a:endParaRPr lang="en-NZ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4412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u="sng" dirty="0" smtClean="0">
                <a:solidFill>
                  <a:schemeClr val="bg1"/>
                </a:solidFill>
              </a:rPr>
              <a:t>Newton’s 3</a:t>
            </a:r>
            <a:r>
              <a:rPr lang="en-NZ" sz="4800" b="1" u="sng" baseline="30000" dirty="0" smtClean="0">
                <a:solidFill>
                  <a:schemeClr val="bg1"/>
                </a:solidFill>
              </a:rPr>
              <a:t>rd</a:t>
            </a:r>
            <a:r>
              <a:rPr lang="en-NZ" sz="4800" b="1" u="sng" dirty="0" smtClean="0">
                <a:solidFill>
                  <a:schemeClr val="bg1"/>
                </a:solidFill>
              </a:rPr>
              <a:t> Law:</a:t>
            </a:r>
          </a:p>
          <a:p>
            <a:r>
              <a:rPr lang="en-NZ" sz="4800" dirty="0" smtClean="0">
                <a:solidFill>
                  <a:schemeClr val="bg1"/>
                </a:solidFill>
              </a:rPr>
              <a:t>For every </a:t>
            </a:r>
            <a:r>
              <a:rPr lang="en-NZ" sz="4800" i="1" dirty="0" smtClean="0">
                <a:solidFill>
                  <a:schemeClr val="bg1"/>
                </a:solidFill>
              </a:rPr>
              <a:t>action force</a:t>
            </a:r>
            <a:r>
              <a:rPr lang="en-NZ" sz="4800" dirty="0" smtClean="0">
                <a:solidFill>
                  <a:schemeClr val="bg1"/>
                </a:solidFill>
              </a:rPr>
              <a:t> there is an </a:t>
            </a:r>
            <a:r>
              <a:rPr lang="en-NZ" sz="4800" dirty="0" smtClean="0">
                <a:solidFill>
                  <a:srgbClr val="FFFF00"/>
                </a:solidFill>
              </a:rPr>
              <a:t>equal</a:t>
            </a:r>
            <a:r>
              <a:rPr lang="en-NZ" sz="4800" dirty="0" smtClean="0">
                <a:solidFill>
                  <a:schemeClr val="bg1"/>
                </a:solidFill>
              </a:rPr>
              <a:t> and </a:t>
            </a:r>
            <a:r>
              <a:rPr lang="en-NZ" sz="4800" dirty="0" smtClean="0">
                <a:solidFill>
                  <a:srgbClr val="FFFF00"/>
                </a:solidFill>
              </a:rPr>
              <a:t>opposite</a:t>
            </a:r>
            <a:r>
              <a:rPr lang="en-NZ" sz="4800" dirty="0" smtClean="0">
                <a:solidFill>
                  <a:schemeClr val="bg1"/>
                </a:solidFill>
              </a:rPr>
              <a:t> </a:t>
            </a:r>
            <a:r>
              <a:rPr lang="en-NZ" sz="4800" i="1" dirty="0" smtClean="0">
                <a:solidFill>
                  <a:schemeClr val="bg1"/>
                </a:solidFill>
              </a:rPr>
              <a:t>reaction force</a:t>
            </a:r>
            <a:r>
              <a:rPr lang="en-NZ" sz="4800" dirty="0" smtClean="0">
                <a:solidFill>
                  <a:schemeClr val="bg1"/>
                </a:solidFill>
              </a:rPr>
              <a:t>.  (</a:t>
            </a:r>
            <a:r>
              <a:rPr lang="en-NZ" sz="4800" dirty="0" err="1" smtClean="0">
                <a:solidFill>
                  <a:schemeClr val="bg1"/>
                </a:solidFill>
              </a:rPr>
              <a:t>eg</a:t>
            </a:r>
            <a:r>
              <a:rPr lang="en-NZ" sz="4800" dirty="0" smtClean="0">
                <a:solidFill>
                  <a:schemeClr val="bg1"/>
                </a:solidFill>
              </a:rPr>
              <a:t>. a gun recoil)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619542"/>
            <a:ext cx="7239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Homework Booklet Sheet #5</a:t>
            </a:r>
          </a:p>
          <a:p>
            <a:r>
              <a:rPr lang="en-NZ" sz="4400" dirty="0" smtClean="0">
                <a:solidFill>
                  <a:schemeClr val="bg1"/>
                </a:solidFill>
              </a:rPr>
              <a:t>Q 1 ~ 9 (except for Q5)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Purple Worksheets pg. 52 ~ 54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Activity 9A – textbook pg. 109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4800"/>
            <a:ext cx="8001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Tutorials – 2 hours </a:t>
            </a:r>
            <a:r>
              <a:rPr lang="en-NZ" sz="3600" dirty="0" smtClean="0"/>
              <a:t>(expected)</a:t>
            </a:r>
          </a:p>
          <a:p>
            <a:endParaRPr lang="en-NZ" sz="3600" dirty="0" smtClean="0"/>
          </a:p>
          <a:p>
            <a:r>
              <a:rPr lang="en-NZ" sz="3600" dirty="0" err="1" smtClean="0"/>
              <a:t>Franky</a:t>
            </a:r>
            <a:r>
              <a:rPr lang="en-NZ" sz="3600" dirty="0" smtClean="0"/>
              <a:t> – Friday after school</a:t>
            </a:r>
          </a:p>
          <a:p>
            <a:r>
              <a:rPr lang="en-NZ" sz="3600" dirty="0" smtClean="0"/>
              <a:t>Will K – Friday after school</a:t>
            </a:r>
          </a:p>
          <a:p>
            <a:r>
              <a:rPr lang="en-NZ" sz="3600" dirty="0" err="1" smtClean="0"/>
              <a:t>Jakob</a:t>
            </a:r>
            <a:r>
              <a:rPr lang="en-NZ" sz="3600" dirty="0" smtClean="0"/>
              <a:t> – Friday after school</a:t>
            </a:r>
          </a:p>
          <a:p>
            <a:r>
              <a:rPr lang="en-NZ" sz="3600" dirty="0" smtClean="0"/>
              <a:t>Jacob – Friday after school</a:t>
            </a:r>
          </a:p>
          <a:p>
            <a:r>
              <a:rPr lang="en-NZ" sz="3600" dirty="0" smtClean="0"/>
              <a:t>Will S – Friday after school</a:t>
            </a:r>
          </a:p>
          <a:p>
            <a:r>
              <a:rPr lang="en-NZ" sz="3600" dirty="0" smtClean="0"/>
              <a:t>David – Friday lunch time (50 min)</a:t>
            </a:r>
          </a:p>
          <a:p>
            <a:r>
              <a:rPr lang="en-NZ" sz="3600" dirty="0" smtClean="0"/>
              <a:t>Sam – Sunday 10am</a:t>
            </a:r>
          </a:p>
          <a:p>
            <a:r>
              <a:rPr lang="en-NZ" sz="3600" dirty="0" smtClean="0"/>
              <a:t>Scott – Sunday 10am</a:t>
            </a:r>
          </a:p>
          <a:p>
            <a:r>
              <a:rPr lang="en-NZ" sz="3600" dirty="0" smtClean="0"/>
              <a:t>Tim –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4800"/>
            <a:ext cx="8001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4000" b="1" dirty="0" smtClean="0"/>
              <a:t>Yesterday’s Lab… “Terminal Velocity”</a:t>
            </a:r>
            <a:endParaRPr lang="en-NZ" sz="4000" dirty="0" smtClean="0"/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Do not expect any assistance or guidance from the teacher during the actual assessment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Read the aim – this is the big picture </a:t>
            </a:r>
            <a:r>
              <a:rPr lang="en-NZ" sz="3200" i="1" dirty="0" smtClean="0"/>
              <a:t>(To find the relationship between…)</a:t>
            </a:r>
            <a:endParaRPr lang="en-NZ" sz="3600" i="1" dirty="0" smtClean="0"/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Read thoroughly and follow </a:t>
            </a:r>
            <a:r>
              <a:rPr lang="en-NZ" sz="3600" b="1" dirty="0" smtClean="0"/>
              <a:t>every</a:t>
            </a:r>
            <a:r>
              <a:rPr lang="en-NZ" sz="3600" dirty="0" smtClean="0"/>
              <a:t> instruction very precisely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4800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4000" b="1" dirty="0" smtClean="0"/>
              <a:t>Yesterday’s Lab… “Terminal Velocity”</a:t>
            </a:r>
            <a:endParaRPr lang="en-NZ" sz="4000" dirty="0" smtClean="0"/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Read, read, read… and read more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Analysis – calculate the terminal velocity?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Finish the lab write-up by Tomorrow</a:t>
            </a:r>
            <a:endParaRPr lang="en-NZ" sz="3600" i="1" dirty="0" smtClean="0"/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3600" dirty="0" smtClean="0"/>
              <a:t>Tutorial – Lunch time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800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5400" b="1" dirty="0" smtClean="0">
                <a:solidFill>
                  <a:srgbClr val="FFFF00"/>
                </a:solidFill>
              </a:rPr>
              <a:t>What is force?</a:t>
            </a:r>
          </a:p>
          <a:p>
            <a:pPr>
              <a:spcAft>
                <a:spcPts val="1800"/>
              </a:spcAft>
            </a:pPr>
            <a:endParaRPr lang="en-NZ" sz="5400" dirty="0" smtClean="0">
              <a:solidFill>
                <a:schemeClr val="bg1"/>
              </a:solidFill>
            </a:endParaRP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Force is “push or pull”</a:t>
            </a: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Force is a vector</a:t>
            </a: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400" dirty="0" smtClean="0">
                <a:solidFill>
                  <a:schemeClr val="bg1"/>
                </a:solidFill>
              </a:rPr>
              <a:t>Measured in </a:t>
            </a:r>
            <a:r>
              <a:rPr lang="en-NZ" sz="4400" i="1" dirty="0" smtClean="0">
                <a:solidFill>
                  <a:schemeClr val="bg1"/>
                </a:solidFill>
              </a:rPr>
              <a:t>N</a:t>
            </a:r>
            <a:r>
              <a:rPr lang="en-NZ" sz="4400" dirty="0" smtClean="0">
                <a:solidFill>
                  <a:schemeClr val="bg1"/>
                </a:solidFill>
              </a:rPr>
              <a:t> (Newtons)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70612"/>
            <a:ext cx="8610600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Examples of Forces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Thrust Force (an accelerating car)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Buoyancy Force (a floating ship)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Lift Force (a flying plane)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Tension Force (springs, ropes, BOTH ENDS)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Friction Force (against movement)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Weight Force (always downwards)</a:t>
            </a:r>
          </a:p>
          <a:p>
            <a:pPr marL="342900" indent="-34290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Support Force (usually upwards)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8001000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5400" b="1" dirty="0" smtClean="0">
                <a:solidFill>
                  <a:srgbClr val="FFFF00"/>
                </a:solidFill>
              </a:rPr>
              <a:t>What happens when force is applied to an object?</a:t>
            </a:r>
          </a:p>
          <a:p>
            <a:pPr>
              <a:spcAft>
                <a:spcPts val="1800"/>
              </a:spcAft>
            </a:pPr>
            <a:endParaRPr lang="en-NZ" sz="5400" dirty="0" smtClean="0">
              <a:solidFill>
                <a:schemeClr val="bg1"/>
              </a:solidFill>
            </a:endParaRP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It moves</a:t>
            </a: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6600" dirty="0" smtClean="0">
                <a:solidFill>
                  <a:schemeClr val="bg1"/>
                </a:solidFill>
              </a:rPr>
              <a:t>It </a:t>
            </a:r>
            <a:r>
              <a:rPr lang="en-NZ" sz="6600" b="1" dirty="0" smtClean="0">
                <a:solidFill>
                  <a:schemeClr val="bg1"/>
                </a:solidFill>
              </a:rPr>
              <a:t>“accelerates”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8382000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400" b="1" dirty="0" smtClean="0">
                <a:solidFill>
                  <a:srgbClr val="FFFF00"/>
                </a:solidFill>
              </a:rPr>
              <a:t>Can anything be moving without any force being applied on it?</a:t>
            </a:r>
          </a:p>
          <a:p>
            <a:pPr marL="914400" indent="-914400">
              <a:spcAft>
                <a:spcPts val="1800"/>
              </a:spcAft>
            </a:pPr>
            <a:endParaRPr lang="en-NZ" sz="5400" dirty="0" smtClean="0">
              <a:solidFill>
                <a:schemeClr val="bg1"/>
              </a:solidFill>
            </a:endParaRP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no force = stationary</a:t>
            </a:r>
          </a:p>
          <a:p>
            <a:pPr marL="914400" indent="-9144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no force = no acceleration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371600" y="3581400"/>
            <a:ext cx="6096000" cy="3048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793</Words>
  <Application>Microsoft Office PowerPoint</Application>
  <PresentationFormat>On-screen Show (4:3)</PresentationFormat>
  <Paragraphs>119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95</cp:revision>
  <dcterms:created xsi:type="dcterms:W3CDTF">2006-08-16T00:00:00Z</dcterms:created>
  <dcterms:modified xsi:type="dcterms:W3CDTF">2012-05-29T20:12:25Z</dcterms:modified>
</cp:coreProperties>
</file>